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921" r:id="rId2"/>
  </p:sldMasterIdLst>
  <p:notesMasterIdLst>
    <p:notesMasterId r:id="rId26"/>
  </p:notesMasterIdLst>
  <p:handoutMasterIdLst>
    <p:handoutMasterId r:id="rId27"/>
  </p:handoutMasterIdLst>
  <p:sldIdLst>
    <p:sldId id="903" r:id="rId3"/>
    <p:sldId id="606" r:id="rId4"/>
    <p:sldId id="954" r:id="rId5"/>
    <p:sldId id="955" r:id="rId6"/>
    <p:sldId id="948" r:id="rId7"/>
    <p:sldId id="965" r:id="rId8"/>
    <p:sldId id="953" r:id="rId9"/>
    <p:sldId id="972" r:id="rId10"/>
    <p:sldId id="956" r:id="rId11"/>
    <p:sldId id="958" r:id="rId12"/>
    <p:sldId id="959" r:id="rId13"/>
    <p:sldId id="961" r:id="rId14"/>
    <p:sldId id="960" r:id="rId15"/>
    <p:sldId id="962" r:id="rId16"/>
    <p:sldId id="963" r:id="rId17"/>
    <p:sldId id="966" r:id="rId18"/>
    <p:sldId id="967" r:id="rId19"/>
    <p:sldId id="968" r:id="rId20"/>
    <p:sldId id="969" r:id="rId21"/>
    <p:sldId id="964" r:id="rId22"/>
    <p:sldId id="971" r:id="rId23"/>
    <p:sldId id="970" r:id="rId24"/>
    <p:sldId id="913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quín" initials="J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B95209"/>
    <a:srgbClr val="0952B9"/>
    <a:srgbClr val="F6C708"/>
    <a:srgbClr val="7A290B"/>
    <a:srgbClr val="070201"/>
    <a:srgbClr val="0000FF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83215" autoAdjust="0"/>
  </p:normalViewPr>
  <p:slideViewPr>
    <p:cSldViewPr>
      <p:cViewPr varScale="1">
        <p:scale>
          <a:sx n="96" d="100"/>
          <a:sy n="96" d="100"/>
        </p:scale>
        <p:origin x="17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910"/>
    </p:cViewPr>
  </p:sorterViewPr>
  <p:notesViewPr>
    <p:cSldViewPr>
      <p:cViewPr varScale="1">
        <p:scale>
          <a:sx n="89" d="100"/>
          <a:sy n="89" d="100"/>
        </p:scale>
        <p:origin x="-3780" y="-13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EB0BF3A-4235-4C5B-A655-D4EC23BB1264}" type="datetimeFigureOut">
              <a:rPr lang="es-ES"/>
              <a:pPr>
                <a:defRPr/>
              </a:pPr>
              <a:t>11/04/2021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581C8EAE-8CF1-4C6B-820C-678E9B6C1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BD31379-FF6E-44B3-8E9C-CF09D049C722}" type="datetimeFigureOut">
              <a:rPr lang="es-ES"/>
              <a:pPr>
                <a:defRPr/>
              </a:pPr>
              <a:t>11/04/2021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CF6D8CB-721C-4448-8F62-F7AB2027A4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881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87398" tIns="43699" rIns="87398" bIns="43699"/>
          <a:lstStyle/>
          <a:p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65263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3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0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45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24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11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23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7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es-ES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/>
          <a:lstStyle>
            <a:lvl1pPr marL="0" indent="0" algn="l" latinLnBrk="0">
              <a:buNone/>
              <a:defRPr lang="es-ES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t>12/9/2006 8:40 a.m.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t>Área de Arquitectura y Tecnología de Computadores  Departamento de Informática de la Universidad de Oviedo</a:t>
            </a: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B538FE9-F51D-45C8-A6C2-A64AE7CE82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9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0072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600A906-C2FB-4795-8E51-6D6274AD6F5F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618030-6D3D-402E-A03C-E78122D1EAC1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764824"/>
            <a:ext cx="8138864" cy="172346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4141087"/>
            <a:ext cx="8119541" cy="2020479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1560" y="3501008"/>
            <a:ext cx="8138864" cy="36004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124744"/>
            <a:ext cx="8138864" cy="360040"/>
          </a:xfrm>
          <a:solidFill>
            <a:schemeClr val="accent1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5BBF4B-56F8-42E1-9F58-3ABCBB4C4E99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6967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A6082-3A85-4E14-87A1-419F2C27F0AF}" type="slidenum">
              <a:rPr/>
              <a:pPr>
                <a:defRPr/>
              </a:pPr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6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93521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texto"/>
          <p:cNvSpPr>
            <a:spLocks noGrp="1"/>
          </p:cNvSpPr>
          <p:nvPr>
            <p:ph type="body" sz="quarter" idx="15"/>
          </p:nvPr>
        </p:nvSpPr>
        <p:spPr>
          <a:xfrm>
            <a:off x="179512" y="180000"/>
            <a:ext cx="8784976" cy="130478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6"/>
          </p:nvPr>
        </p:nvSpPr>
        <p:spPr>
          <a:xfrm>
            <a:off x="179377" y="1628800"/>
            <a:ext cx="8785248" cy="504056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 rot="16200000">
            <a:off x="8130182" y="650478"/>
            <a:ext cx="1308571" cy="360040"/>
          </a:xfrm>
          <a:solidFill>
            <a:schemeClr val="accent1"/>
          </a:solidFill>
        </p:spPr>
        <p:txBody>
          <a:bodyPr rtlCol="0" anchor="ctr"/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 rot="16200000">
            <a:off x="6264188" y="3969060"/>
            <a:ext cx="5040560" cy="360040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SmartArt"/>
          <p:cNvSpPr>
            <a:spLocks noGrp="1"/>
          </p:cNvSpPr>
          <p:nvPr>
            <p:ph type="dgm" sz="quarter" idx="17"/>
          </p:nvPr>
        </p:nvSpPr>
        <p:spPr>
          <a:xfrm>
            <a:off x="6588424" y="188640"/>
            <a:ext cx="1800000" cy="1440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 animBg="1">
        <p:tmplLst>
          <p:tmpl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uiExpand="1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922463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0" y="1327150"/>
            <a:ext cx="1295400" cy="18573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1371600" y="1327150"/>
            <a:ext cx="7772400" cy="1857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327411"/>
            <a:ext cx="7123113" cy="1673225"/>
          </a:xfrm>
        </p:spPr>
        <p:txBody>
          <a:bodyPr anchor="t"/>
          <a:lstStyle>
            <a:lvl1pPr latinLnBrk="0">
              <a:buNone/>
              <a:defRPr lang="es-ES" sz="28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8677"/>
            <a:ext cx="7620000" cy="990600"/>
          </a:xfrm>
        </p:spPr>
        <p:txBody>
          <a:bodyPr/>
          <a:lstStyle>
            <a:lvl1pPr algn="l" latinLnBrk="0">
              <a:buNone/>
              <a:defRPr lang="es-ES"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151063"/>
            <a:ext cx="1295400" cy="701675"/>
          </a:xfrm>
        </p:spPr>
        <p:txBody>
          <a:bodyPr>
            <a:noAutofit/>
          </a:bodyPr>
          <a:lstStyle>
            <a:lvl1pPr latinLnBrk="0">
              <a:defRPr lang="es-ES"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CD5E40-90BF-46F4-B389-D520B7A579AD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</a:t>
            </a:r>
          </a:p>
          <a:p>
            <a:pPr>
              <a:defRPr/>
            </a:pPr>
            <a:r>
              <a:rPr lang="es-ES"/>
              <a:t>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1583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736C03-BA79-43AC-8496-DA3B1FE6FB96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1562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2343489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3501009"/>
            <a:ext cx="8119541" cy="266055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60549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1"/>
            <a:ext cx="8138864" cy="127608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2420888"/>
            <a:ext cx="8119541" cy="129240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11560" y="3717032"/>
            <a:ext cx="8138864" cy="1368152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11560" y="5085184"/>
            <a:ext cx="8138864" cy="115212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548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8AD3FA-C50F-4DA4-ADB9-E61C5A143001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15750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511D5F-C0E0-47E8-993F-D590F5CB72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5020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D5784AD-441E-4836-90CD-7DA8321FFB4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3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 latinLnBrk="0">
              <a:buNone/>
              <a:defRPr lang="es-ES"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0F045B6-C1E5-4978-BCD7-86D6D3E3031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1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8153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  <a:p>
            <a:pPr lvl="5"/>
            <a:r>
              <a:rPr lang="es-ES" noProof="0" dirty="0"/>
              <a:t>Sexto nivel</a:t>
            </a:r>
          </a:p>
          <a:p>
            <a:pPr lvl="6"/>
            <a:r>
              <a:rPr lang="es-ES" noProof="0" dirty="0"/>
              <a:t>Séptimo nivel</a:t>
            </a:r>
          </a:p>
          <a:p>
            <a:pPr lvl="7"/>
            <a:r>
              <a:rPr lang="es-ES" noProof="0" dirty="0"/>
              <a:t>Octavo nivel</a:t>
            </a:r>
          </a:p>
          <a:p>
            <a:pPr lvl="8"/>
            <a:r>
              <a:rPr lang="es-ES" noProof="0" dirty="0"/>
              <a:t>Noveno nivel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714375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760413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590550" y="760413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15313" y="6569471"/>
            <a:ext cx="604837" cy="31591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1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D9FA18-9DDC-49D7-B68B-7D44608702D3}" type="slidenum">
              <a:rPr/>
              <a:pPr>
                <a:defRPr/>
              </a:pPr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36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06" r:id="rId14"/>
    <p:sldLayoutId id="2147483935" r:id="rId15"/>
    <p:sldLayoutId id="214748393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  <a:p>
            <a:pPr lvl="5"/>
            <a:r>
              <a:rPr lang="es-ES" dirty="0"/>
              <a:t>Sexto nivel</a:t>
            </a:r>
          </a:p>
          <a:p>
            <a:pPr lvl="6"/>
            <a:r>
              <a:rPr lang="es-ES" dirty="0"/>
              <a:t>Séptimo nivel</a:t>
            </a:r>
          </a:p>
          <a:p>
            <a:pPr lvl="7"/>
            <a:r>
              <a:rPr lang="es-ES" dirty="0"/>
              <a:t>Octavo nivel</a:t>
            </a:r>
          </a:p>
          <a:p>
            <a:pPr lvl="8"/>
            <a:r>
              <a:rPr lang="es-ES" dirty="0"/>
              <a:t>Noveno nivel</a:t>
            </a:r>
          </a:p>
        </p:txBody>
      </p:sp>
    </p:spTree>
    <p:extLst>
      <p:ext uri="{BB962C8B-B14F-4D97-AF65-F5344CB8AC3E}">
        <p14:creationId xmlns:p14="http://schemas.microsoft.com/office/powerpoint/2010/main" val="281010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/VGG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fernandezvillan/computer-vision-and-deep-learning-course/blob/main/keras_imagedatagenerator_and_dataset_augmentation.ipynb" TargetMode="External"/><Relationship Id="rId13" Type="http://schemas.openxmlformats.org/officeDocument/2006/relationships/hyperlink" Target="https://colab.research.google.com/github/albertofernandezvillan/computer-vision-and-deep-learning-course/blob/main/keras_applications_feature_extraction_for_classification.ipynb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github.com/albertofernandezvillan/computer-vision-and-deep-learning-course/blob/main/keras_applications_feature_extraction_for_clustering.ipynb" TargetMode="External"/><Relationship Id="rId12" Type="http://schemas.openxmlformats.org/officeDocument/2006/relationships/hyperlink" Target="https://colab.research.google.com/github/albertofernandezvillan/computer-vision-and-deep-learning-course/blob/main/set_up_kaggle_api_in_colab.ipynb" TargetMode="Externa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olab.research.google.com/github/albertofernandezvillan/computer-vision-and-deep-learning-course/blob/main/keras_applications_transfer_learn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fernandezvillan/computer-vision-and-deep-learning-course/blob/main/keras_applications_feature_extraction_for_classification.ipynb" TargetMode="External"/><Relationship Id="rId11" Type="http://schemas.openxmlformats.org/officeDocument/2006/relationships/hyperlink" Target="https://colab.research.google.com/github/albertofernandezvillan/computer-vision-and-deep-learning-course/blob/main/keras_applications_prediction.ipynb" TargetMode="External"/><Relationship Id="rId5" Type="http://schemas.openxmlformats.org/officeDocument/2006/relationships/hyperlink" Target="https://github.com/albertofernandezvillan/computer-vision-and-deep-learning-course/blob/main/set_up_kaggle_api_in_colab.ipynb" TargetMode="External"/><Relationship Id="rId15" Type="http://schemas.openxmlformats.org/officeDocument/2006/relationships/hyperlink" Target="https://colab.research.google.com/github/albertofernandezvillan/computer-vision-and-deep-learning-course/blob/main/keras_imagedatagenerator_and_dataset_augmentation.ipynb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albertofernandezvillan/computer-vision-and-deep-learning-course/blob/main/keras_applications_prediction.ipynb" TargetMode="External"/><Relationship Id="rId9" Type="http://schemas.openxmlformats.org/officeDocument/2006/relationships/hyperlink" Target="https://github.com/albertofernandezvillan/computer-vision-and-deep-learning-course/blob/main/keras_applications_transfer_learning.ipynb" TargetMode="External"/><Relationship Id="rId14" Type="http://schemas.openxmlformats.org/officeDocument/2006/relationships/hyperlink" Target="https://colab.research.google.com/github/albertofernandezvillan/computer-vision-and-deep-learning-course/blob/main/keras_applications_feature_extraction_for_cluster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wp-content/uploads/2018/09/transfer-learning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GlobalMaxPool2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i/#metrics" TargetMode="External"/><Relationship Id="rId13" Type="http://schemas.openxmlformats.org/officeDocument/2006/relationships/hyperlink" Target="https://github.com/tensorflow/datasets" TargetMode="External"/><Relationship Id="rId3" Type="http://schemas.openxmlformats.org/officeDocument/2006/relationships/hyperlink" Target="https://keras.io/api/#models-api" TargetMode="External"/><Relationship Id="rId7" Type="http://schemas.openxmlformats.org/officeDocument/2006/relationships/hyperlink" Target="https://keras.io/api/#optimizers" TargetMode="External"/><Relationship Id="rId12" Type="http://schemas.openxmlformats.org/officeDocument/2006/relationships/hyperlink" Target="https://keras.io/api/#util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keras.io/api/#data-preprocessing" TargetMode="External"/><Relationship Id="rId11" Type="http://schemas.openxmlformats.org/officeDocument/2006/relationships/hyperlink" Target="https://keras.io/api/#keras-applications" TargetMode="External"/><Relationship Id="rId5" Type="http://schemas.openxmlformats.org/officeDocument/2006/relationships/hyperlink" Target="https://keras.io/api/#callbacks-api" TargetMode="External"/><Relationship Id="rId10" Type="http://schemas.openxmlformats.org/officeDocument/2006/relationships/hyperlink" Target="https://keras.io/api/#builtin-small-datasets" TargetMode="External"/><Relationship Id="rId4" Type="http://schemas.openxmlformats.org/officeDocument/2006/relationships/hyperlink" Target="https://keras.io/api/#layers-api" TargetMode="External"/><Relationship Id="rId9" Type="http://schemas.openxmlformats.org/officeDocument/2006/relationships/hyperlink" Target="https://keras.io/api/#loss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2 Título"/>
          <p:cNvSpPr>
            <a:spLocks noGrp="1"/>
          </p:cNvSpPr>
          <p:nvPr>
            <p:ph type="title"/>
          </p:nvPr>
        </p:nvSpPr>
        <p:spPr>
          <a:xfrm>
            <a:off x="1595438" y="4005063"/>
            <a:ext cx="7369050" cy="800299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Visión por computador en la nueva era de la Inteligencia Artificial y el Deep </a:t>
            </a:r>
            <a:r>
              <a:rPr lang="es-ES" sz="3600" dirty="0" err="1"/>
              <a:t>Learning</a:t>
            </a:r>
            <a:endParaRPr sz="36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-19050" y="0"/>
            <a:ext cx="9161462" cy="3140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-9525" y="5085184"/>
            <a:ext cx="9163050" cy="177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38" name="1 Marcador de texto"/>
          <p:cNvSpPr>
            <a:spLocks noGrp="1"/>
          </p:cNvSpPr>
          <p:nvPr>
            <p:ph type="body" sz="half" idx="2"/>
          </p:nvPr>
        </p:nvSpPr>
        <p:spPr bwMode="auto">
          <a:xfrm>
            <a:off x="1547664" y="5129212"/>
            <a:ext cx="6818461" cy="1728788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s-ES" b="1" dirty="0"/>
              <a:t>Rubén </a:t>
            </a:r>
            <a:r>
              <a:rPr lang="es-ES" b="1" dirty="0" err="1" smtClean="0"/>
              <a:t>Usamentiaga</a:t>
            </a:r>
            <a:r>
              <a:rPr lang="es-ES" b="1" dirty="0" smtClean="0"/>
              <a:t>*, Alberto </a:t>
            </a:r>
            <a:r>
              <a:rPr lang="es-ES" b="1" dirty="0" err="1" smtClean="0"/>
              <a:t>Fernándezº</a:t>
            </a:r>
            <a:endParaRPr lang="es-ES" b="1" dirty="0" smtClean="0"/>
          </a:p>
          <a:p>
            <a:pPr>
              <a:spcBef>
                <a:spcPct val="0"/>
              </a:spcBef>
            </a:pPr>
            <a:r>
              <a:rPr lang="es-ES" b="1" dirty="0" smtClean="0"/>
              <a:t>* </a:t>
            </a:r>
            <a:r>
              <a:rPr lang="es-ES" b="1" dirty="0" err="1" smtClean="0"/>
              <a:t>University</a:t>
            </a:r>
            <a:r>
              <a:rPr lang="es-ES" b="1" dirty="0" smtClean="0"/>
              <a:t> of Oviedo</a:t>
            </a:r>
          </a:p>
          <a:p>
            <a:pPr>
              <a:spcBef>
                <a:spcPct val="0"/>
              </a:spcBef>
            </a:pPr>
            <a:r>
              <a:rPr lang="es-ES" b="1" dirty="0" smtClean="0"/>
              <a:t>º TSK</a:t>
            </a:r>
            <a:endParaRPr lang="es-ES" dirty="0"/>
          </a:p>
          <a:p>
            <a:pPr>
              <a:spcBef>
                <a:spcPct val="0"/>
              </a:spcBef>
            </a:pPr>
            <a:endParaRPr lang="es-ES" dirty="0"/>
          </a:p>
          <a:p>
            <a:pPr>
              <a:spcBef>
                <a:spcPct val="0"/>
              </a:spcBef>
            </a:pPr>
            <a:endParaRPr lang="es-ES" i="1" dirty="0"/>
          </a:p>
          <a:p>
            <a:pPr>
              <a:spcBef>
                <a:spcPct val="0"/>
              </a:spcBef>
            </a:pPr>
            <a:r>
              <a:rPr lang="es-ES" dirty="0" smtClean="0"/>
              <a:t>Gijón (</a:t>
            </a:r>
            <a:r>
              <a:rPr lang="es-ES" dirty="0" err="1" smtClean="0"/>
              <a:t>Spain</a:t>
            </a:r>
            <a:r>
              <a:rPr lang="es-ES" dirty="0" smtClean="0"/>
              <a:t>)</a:t>
            </a:r>
            <a:endParaRPr lang="es-ES" dirty="0"/>
          </a:p>
          <a:p>
            <a:pPr>
              <a:spcBef>
                <a:spcPct val="0"/>
              </a:spcBef>
            </a:pPr>
            <a:r>
              <a:rPr lang="es-ES" dirty="0" smtClean="0"/>
              <a:t>5 – 16 </a:t>
            </a:r>
            <a:r>
              <a:rPr lang="es-ES" dirty="0" err="1" smtClean="0"/>
              <a:t>April</a:t>
            </a:r>
            <a:r>
              <a:rPr lang="es-ES" dirty="0" smtClean="0"/>
              <a:t> 2021</a:t>
            </a:r>
            <a:endParaRPr lang="es-ES" dirty="0"/>
          </a:p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" y="132157"/>
            <a:ext cx="2880320" cy="2880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5" y="133410"/>
            <a:ext cx="5313287" cy="28741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5438" y="3169783"/>
            <a:ext cx="7801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-apple-system"/>
              </a:rPr>
              <a:t>Computer vision in the new era of Artificial Intelligence and Deep Learning</a:t>
            </a:r>
            <a:endParaRPr lang="en-US" sz="2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4100" name="Picture 4" descr="https://miro.medium.com/max/1247/1*CrjJwSX9S7f759dK2EtG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773593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/>
          <p:cNvCxnSpPr/>
          <p:nvPr/>
        </p:nvCxnSpPr>
        <p:spPr>
          <a:xfrm>
            <a:off x="5674883" y="3440817"/>
            <a:ext cx="0" cy="1368152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8059460" y="1067885"/>
            <a:ext cx="92865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VGG16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197582" y="1550859"/>
            <a:ext cx="2797508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/>
              <a:t>tf.keras.applications.VGG16(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include_top</a:t>
            </a:r>
            <a:r>
              <a:rPr lang="es-ES" sz="1500" dirty="0"/>
              <a:t>=True,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weights</a:t>
            </a:r>
            <a:r>
              <a:rPr lang="es-ES" sz="1500" dirty="0"/>
              <a:t>="</a:t>
            </a:r>
            <a:r>
              <a:rPr lang="es-ES" sz="1500" dirty="0" err="1"/>
              <a:t>imagenet</a:t>
            </a:r>
            <a:r>
              <a:rPr lang="es-ES" sz="1500" dirty="0"/>
              <a:t>",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input_tensor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input_shape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pooling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classes</a:t>
            </a:r>
            <a:r>
              <a:rPr lang="es-ES" sz="1500" dirty="0"/>
              <a:t>=1000,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classifier_activation</a:t>
            </a:r>
            <a:r>
              <a:rPr lang="es-ES" sz="1500" dirty="0"/>
              <a:t>="</a:t>
            </a:r>
            <a:r>
              <a:rPr lang="es-ES" sz="1500" dirty="0" err="1"/>
              <a:t>softmax</a:t>
            </a:r>
            <a:r>
              <a:rPr lang="es-ES" sz="1500" dirty="0" smtClean="0"/>
              <a:t>")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192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07843" y="1059934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96651" y="1944006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6838" y="2704968"/>
            <a:ext cx="8929657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  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3, 3,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6838" y="3465930"/>
            <a:ext cx="8937420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model_pooling</a:t>
            </a: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6838" y="4426946"/>
            <a:ext cx="8944814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model_2_pooling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global_max_pooling2d_1 (GlobalMaxPooling2D)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6839" y="5387962"/>
            <a:ext cx="8944813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="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25088</a:t>
            </a:r>
            <a:r>
              <a:rPr lang="en-US" sz="13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35176" y="1468505"/>
            <a:ext cx="629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smtClean="0"/>
              <a:t>use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one</a:t>
            </a:r>
            <a:r>
              <a:rPr lang="es-ES" b="1" dirty="0" smtClean="0"/>
              <a:t>. </a:t>
            </a:r>
            <a:r>
              <a:rPr lang="es-ES" b="1" dirty="0" err="1" smtClean="0"/>
              <a:t>See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notebook </a:t>
            </a:r>
            <a:r>
              <a:rPr lang="es-ES" b="1" dirty="0" err="1" smtClean="0"/>
              <a:t>for</a:t>
            </a:r>
            <a:r>
              <a:rPr lang="es-ES" b="1" dirty="0" smtClean="0"/>
              <a:t> more </a:t>
            </a:r>
            <a:r>
              <a:rPr lang="es-ES" b="1" dirty="0" err="1" smtClean="0"/>
              <a:t>information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03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596336" y="1061863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07504" y="1556792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31640" y="2420888"/>
            <a:ext cx="6192688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vgg16_feats=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vgg16_feats_flat = vgg16_feats.flatten()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vgg16_feats_flat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68488" y="5100865"/>
            <a:ext cx="731899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,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returns</a:t>
            </a:r>
            <a:r>
              <a:rPr lang="es-ES" dirty="0" smtClean="0"/>
              <a:t> a </a:t>
            </a:r>
            <a:r>
              <a:rPr lang="es-ES" dirty="0" err="1" smtClean="0"/>
              <a:t>flatten</a:t>
            </a:r>
            <a:r>
              <a:rPr lang="es-ES" dirty="0" smtClean="0"/>
              <a:t>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r>
              <a:rPr lang="es-ES" dirty="0" smtClean="0"/>
              <a:t> of (25088,)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9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555776" y="1482441"/>
            <a:ext cx="3935582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sklearn.linear_model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54849"/>
            <a:ext cx="2334052" cy="137049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54" y="5154849"/>
            <a:ext cx="2603438" cy="1369408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0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  <p:cxnSp>
        <p:nvCxnSpPr>
          <p:cNvPr id="9" name="Conector recto 8"/>
          <p:cNvCxnSpPr>
            <a:endCxn id="11" idx="2"/>
          </p:cNvCxnSpPr>
          <p:nvPr/>
        </p:nvCxnSpPr>
        <p:spPr>
          <a:xfrm flipV="1">
            <a:off x="5399592" y="2924944"/>
            <a:ext cx="2363091" cy="108697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435403" y="2586390"/>
            <a:ext cx="265456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elbow</a:t>
            </a:r>
            <a:r>
              <a:rPr lang="es-ES" sz="1600" dirty="0" smtClean="0"/>
              <a:t> </a:t>
            </a:r>
            <a:r>
              <a:rPr lang="es-ES" sz="1600" dirty="0" err="1" smtClean="0"/>
              <a:t>method</a:t>
            </a:r>
            <a:r>
              <a:rPr lang="es-ES" sz="1600" dirty="0" smtClean="0"/>
              <a:t> (</a:t>
            </a:r>
            <a:r>
              <a:rPr lang="es-ES" sz="1600" dirty="0" err="1" smtClean="0"/>
              <a:t>see</a:t>
            </a:r>
            <a:r>
              <a:rPr lang="es-ES" sz="1600" dirty="0" smtClean="0"/>
              <a:t> notebook)</a:t>
            </a:r>
            <a:endParaRPr lang="es-E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365" y="986648"/>
            <a:ext cx="2111152" cy="158420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289254" y="1715808"/>
            <a:ext cx="360040" cy="378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=30)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44" y="3068960"/>
            <a:ext cx="6706516" cy="340879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7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=0.25)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23230"/>
            <a:ext cx="6755849" cy="343010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=0.3)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74" y="3048729"/>
            <a:ext cx="6825741" cy="346243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0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31640" y="1002546"/>
            <a:ext cx="626469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rescale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=1. / 255,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=0.2,  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31926"/>
            <a:ext cx="7128792" cy="4557013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6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" y="3873985"/>
            <a:ext cx="514350" cy="5429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24758" y="3050942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4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5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6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7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8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hlinkClick r:id="rId9"/>
              </a:rPr>
              <a:t>keras_applications_transfer_learning.ipynb</a:t>
            </a:r>
            <a:endParaRPr lang="es-ES" sz="1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00" y="5307886"/>
            <a:ext cx="1647825" cy="266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24758" y="4667652"/>
            <a:ext cx="6444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1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2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3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4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5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6"/>
              </a:rPr>
              <a:t>keras_applications_transfer_learning.ipynb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3" name="Rectángulo 22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91607"/>
            <a:ext cx="7344816" cy="461771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570173" y="1525434"/>
            <a:ext cx="9939" cy="485589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4929" y="1622906"/>
            <a:ext cx="22573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/>
              <a:t>Multiclass</a:t>
            </a:r>
            <a:r>
              <a:rPr lang="es-ES" dirty="0" smtClean="0"/>
              <a:t> </a:t>
            </a:r>
            <a:r>
              <a:rPr lang="es-ES" dirty="0" err="1" smtClean="0"/>
              <a:t>classification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4929" y="4149080"/>
            <a:ext cx="19800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705271" y="1023994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>
                <a:hlinkClick r:id="rId3"/>
              </a:rPr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ze_vs_accur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5472608" cy="43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348880"/>
            <a:ext cx="2241640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44" y="990492"/>
            <a:ext cx="39566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D Global max poo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31" y="4581128"/>
            <a:ext cx="3530365" cy="2092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07504" y="4734436"/>
            <a:ext cx="4248472" cy="16927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rows, cols, channels)</a:t>
            </a:r>
          </a:p>
          <a:p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(1, 3, 3, 3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y = tf.keras.layers.GlobalMaxPool2D()(x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#(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channels)</a:t>
            </a:r>
          </a:p>
          <a:p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y.shape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# (1, 3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54646" y="4365104"/>
            <a:ext cx="335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tf.keras.layers.GlobalMaxPool2D()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07504" y="1052736"/>
            <a:ext cx="5832648" cy="10926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tensorflow.keras.applications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import EfficientNetB0</a:t>
            </a:r>
          </a:p>
          <a:p>
            <a:endParaRPr lang="en-GB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EfficientNetB0(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=(INPUT_SHAPE[0], INPUT_SHAPE[1], 3), weights="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")</a:t>
            </a: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7" name="Flecha derecha 6"/>
          <p:cNvSpPr/>
          <p:nvPr/>
        </p:nvSpPr>
        <p:spPr>
          <a:xfrm>
            <a:off x="6012160" y="1198349"/>
            <a:ext cx="7920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/>
          <p:cNvSpPr/>
          <p:nvPr/>
        </p:nvSpPr>
        <p:spPr>
          <a:xfrm>
            <a:off x="7072239" y="1486381"/>
            <a:ext cx="18922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(None, 7, 7, 1280)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957081" y="1043444"/>
            <a:ext cx="20794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output is a 4D tensor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07504" y="2204864"/>
            <a:ext cx="8282893" cy="1292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EfficientNetB0(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=(INPUT_SHAPE[0], INPUT_SHAPE[1], 3), weights="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")</a:t>
            </a:r>
          </a:p>
          <a:p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models.Sequential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base_model_eff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(layers.GlobalMaxPooling2D())</a:t>
            </a:r>
          </a:p>
          <a:p>
            <a:r>
              <a:rPr lang="en-GB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GB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3" name="Flecha derecha 12"/>
          <p:cNvSpPr/>
          <p:nvPr/>
        </p:nvSpPr>
        <p:spPr>
          <a:xfrm>
            <a:off x="4499005" y="5301208"/>
            <a:ext cx="7920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00" y="2504220"/>
            <a:ext cx="4308326" cy="161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107504" y="3605248"/>
            <a:ext cx="438470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GlobalMaxPooling2D() results in a much smaller number of features compared to the </a:t>
            </a:r>
            <a:r>
              <a:rPr lang="en-GB" sz="1400" dirty="0" smtClean="0"/>
              <a:t>Flatten</a:t>
            </a:r>
            <a:r>
              <a:rPr lang="en-GB" sz="1400" dirty="0"/>
              <a:t>()layer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292717" y="4101650"/>
            <a:ext cx="14081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(None, 1280)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944506" y="3667766"/>
            <a:ext cx="20794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output is a </a:t>
            </a:r>
            <a:r>
              <a:rPr lang="en-GB" dirty="0" smtClean="0"/>
              <a:t>2D </a:t>
            </a:r>
            <a:r>
              <a:rPr lang="en-GB" dirty="0"/>
              <a:t>tensor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74919" y="6523556"/>
            <a:ext cx="387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/>
              <a:t>See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notebook </a:t>
            </a:r>
            <a:r>
              <a:rPr lang="es-ES" b="1" dirty="0" err="1"/>
              <a:t>for</a:t>
            </a:r>
            <a:r>
              <a:rPr lang="es-ES" b="1" dirty="0"/>
              <a:t> more </a:t>
            </a:r>
            <a:r>
              <a:rPr lang="es-ES" b="1" dirty="0" err="1"/>
              <a:t>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0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vs deep learning</a:t>
            </a:r>
            <a:endParaRPr lang="en-GB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4703"/>
            <a:ext cx="4300534" cy="18419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84984"/>
            <a:ext cx="6728810" cy="3131955"/>
          </a:xfrm>
          <a:prstGeom prst="rect">
            <a:avLst/>
          </a:prstGeom>
        </p:spPr>
      </p:pic>
      <p:pic>
        <p:nvPicPr>
          <p:cNvPr id="1026" name="Picture 2" descr="Data size versus model performance | Deep learning, Machine learning, 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28090"/>
            <a:ext cx="3260515" cy="1715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frameworks</a:t>
            </a:r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1" y="2924944"/>
            <a:ext cx="2985227" cy="8657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2728006"/>
            <a:ext cx="1512100" cy="12595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39" y="3078601"/>
            <a:ext cx="3560296" cy="712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13187" y="1202911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 smtClean="0"/>
              <a:t>frameworks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9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0889" y="1124744"/>
            <a:ext cx="27363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3"/>
              </a:rPr>
              <a:t>Models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3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4"/>
              </a:rPr>
              <a:t>Layers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4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4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5"/>
              </a:rPr>
              <a:t>Callbacks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5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5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00000"/>
                </a:solidFill>
                <a:latin typeface="Open Sans"/>
                <a:hlinkClick r:id="rId6"/>
              </a:rPr>
              <a:t>Data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6"/>
              </a:rPr>
              <a:t>preprocessing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7"/>
              </a:rPr>
              <a:t>Optimizers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8"/>
              </a:rPr>
              <a:t>Metrics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9"/>
              </a:rPr>
              <a:t>Losses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0"/>
              </a:rPr>
              <a:t>Built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0"/>
              </a:rPr>
              <a:t>-in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0"/>
              </a:rPr>
              <a:t>datasets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1"/>
              </a:rPr>
              <a:t>Keras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1"/>
              </a:rPr>
              <a:t>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1"/>
              </a:rPr>
              <a:t>Applications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2"/>
              </a:rPr>
              <a:t>Utilities</a:t>
            </a:r>
            <a:endParaRPr lang="es-ES" b="0" i="0" dirty="0">
              <a:solidFill>
                <a:srgbClr val="212529"/>
              </a:solidFill>
              <a:effectLst/>
              <a:latin typeface="Open San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5369" y="1038169"/>
            <a:ext cx="6019254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Different ways </a:t>
            </a:r>
            <a:r>
              <a:rPr lang="en-US" sz="1500" dirty="0"/>
              <a:t>to create </a:t>
            </a:r>
            <a:r>
              <a:rPr lang="en-US" sz="1500" dirty="0" err="1"/>
              <a:t>Keras</a:t>
            </a:r>
            <a:r>
              <a:rPr lang="en-US" sz="1500" dirty="0"/>
              <a:t> models</a:t>
            </a:r>
            <a:endParaRPr lang="es-ES" sz="1500" dirty="0"/>
          </a:p>
        </p:txBody>
      </p:sp>
      <p:sp>
        <p:nvSpPr>
          <p:cNvPr id="10" name="Rectángulo 9"/>
          <p:cNvSpPr/>
          <p:nvPr/>
        </p:nvSpPr>
        <p:spPr>
          <a:xfrm>
            <a:off x="2962062" y="1433308"/>
            <a:ext cx="601925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API for creating layers and also using many built-in layers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2973827" y="1828447"/>
            <a:ext cx="6019256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Performing “actions” at various stages of training (e.g.  At start or end of an epoch)</a:t>
            </a:r>
            <a:endParaRPr lang="es-ES" sz="1500" dirty="0"/>
          </a:p>
        </p:txBody>
      </p:sp>
      <p:sp>
        <p:nvSpPr>
          <p:cNvPr id="12" name="Rectángulo 11"/>
          <p:cNvSpPr/>
          <p:nvPr/>
        </p:nvSpPr>
        <p:spPr>
          <a:xfrm>
            <a:off x="2963684" y="2452419"/>
            <a:ext cx="6019257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Transfor</a:t>
            </a:r>
            <a:r>
              <a:rPr lang="es-ES" sz="1500" dirty="0"/>
              <a:t> </a:t>
            </a:r>
            <a:r>
              <a:rPr lang="es-ES" sz="1500" dirty="0" err="1"/>
              <a:t>raw</a:t>
            </a:r>
            <a:r>
              <a:rPr lang="es-ES" sz="1500" dirty="0"/>
              <a:t> data </a:t>
            </a:r>
            <a:r>
              <a:rPr lang="es-ES" sz="1500" dirty="0" err="1"/>
              <a:t>on</a:t>
            </a:r>
            <a:r>
              <a:rPr lang="es-ES" sz="1500" dirty="0"/>
              <a:t> disk to a </a:t>
            </a:r>
            <a:r>
              <a:rPr lang="es-ES" sz="1500" dirty="0" err="1"/>
              <a:t>Dataset</a:t>
            </a:r>
            <a:r>
              <a:rPr lang="es-ES" sz="1500" dirty="0"/>
              <a:t>. </a:t>
            </a:r>
            <a:r>
              <a:rPr lang="es-ES" sz="1500" dirty="0" err="1"/>
              <a:t>Also</a:t>
            </a:r>
            <a:r>
              <a:rPr lang="es-ES" sz="1500" dirty="0"/>
              <a:t> </a:t>
            </a:r>
            <a:r>
              <a:rPr lang="es-ES" sz="1500" dirty="0" err="1"/>
              <a:t>other</a:t>
            </a:r>
            <a:r>
              <a:rPr lang="es-ES" sz="1500" dirty="0"/>
              <a:t> </a:t>
            </a:r>
            <a:r>
              <a:rPr lang="es-ES" sz="1500" dirty="0" err="1"/>
              <a:t>functions</a:t>
            </a:r>
            <a:r>
              <a:rPr lang="es-ES" sz="1500" dirty="0"/>
              <a:t> to </a:t>
            </a:r>
            <a:r>
              <a:rPr lang="es-ES" sz="1500" dirty="0" err="1"/>
              <a:t>work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images</a:t>
            </a:r>
            <a:r>
              <a:rPr lang="es-ES" sz="1500" dirty="0"/>
              <a:t> (</a:t>
            </a:r>
            <a:r>
              <a:rPr lang="es-ES" sz="1500" dirty="0" err="1"/>
              <a:t>e.g</a:t>
            </a:r>
            <a:r>
              <a:rPr lang="es-ES" sz="1500" dirty="0"/>
              <a:t>. load </a:t>
            </a:r>
            <a:r>
              <a:rPr lang="es-ES" sz="1500" dirty="0" err="1"/>
              <a:t>an</a:t>
            </a:r>
            <a:r>
              <a:rPr lang="es-ES" sz="1500" dirty="0"/>
              <a:t> </a:t>
            </a:r>
            <a:r>
              <a:rPr lang="es-ES" sz="1500" dirty="0" err="1"/>
              <a:t>image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PIL </a:t>
            </a:r>
            <a:r>
              <a:rPr lang="es-ES" sz="1500" dirty="0" err="1"/>
              <a:t>format</a:t>
            </a:r>
            <a:r>
              <a:rPr lang="es-ES" sz="1500" dirty="0"/>
              <a:t>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965105" y="3076391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Different available optimizers (e.g. SGD, </a:t>
            </a:r>
            <a:r>
              <a:rPr lang="en-US" sz="1500" dirty="0" err="1"/>
              <a:t>RMSprop</a:t>
            </a:r>
            <a:r>
              <a:rPr lang="en-US" sz="1500" dirty="0"/>
              <a:t>, Adam)</a:t>
            </a:r>
            <a:endParaRPr lang="es-ES" sz="1500" dirty="0"/>
          </a:p>
        </p:txBody>
      </p:sp>
      <p:sp>
        <p:nvSpPr>
          <p:cNvPr id="14" name="Rectángulo 13"/>
          <p:cNvSpPr/>
          <p:nvPr/>
        </p:nvSpPr>
        <p:spPr>
          <a:xfrm>
            <a:off x="2979709" y="3876251"/>
            <a:ext cx="6017025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Many</a:t>
            </a:r>
            <a:r>
              <a:rPr lang="es-ES" sz="1500" dirty="0"/>
              <a:t> </a:t>
            </a:r>
            <a:r>
              <a:rPr lang="es-ES" sz="1500" dirty="0" err="1"/>
              <a:t>available</a:t>
            </a:r>
            <a:r>
              <a:rPr lang="es-ES" sz="1500" dirty="0"/>
              <a:t> </a:t>
            </a:r>
            <a:r>
              <a:rPr lang="es-ES" sz="1500" dirty="0" err="1"/>
              <a:t>losses</a:t>
            </a:r>
            <a:r>
              <a:rPr lang="es-ES" sz="1500" dirty="0"/>
              <a:t>, </a:t>
            </a:r>
            <a:r>
              <a:rPr lang="es-ES" sz="1500" dirty="0" err="1"/>
              <a:t>which</a:t>
            </a:r>
            <a:r>
              <a:rPr lang="es-ES" sz="1500" dirty="0"/>
              <a:t> compute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quantity</a:t>
            </a:r>
            <a:r>
              <a:rPr lang="es-ES" sz="1500" dirty="0"/>
              <a:t> </a:t>
            </a:r>
            <a:r>
              <a:rPr lang="es-ES" sz="1500" dirty="0" err="1"/>
              <a:t>that</a:t>
            </a:r>
            <a:r>
              <a:rPr lang="es-ES" sz="1500" dirty="0"/>
              <a:t> a </a:t>
            </a:r>
            <a:r>
              <a:rPr lang="es-ES" sz="1500" dirty="0" err="1"/>
              <a:t>model</a:t>
            </a:r>
            <a:r>
              <a:rPr lang="es-ES" sz="1500" dirty="0"/>
              <a:t> </a:t>
            </a:r>
            <a:r>
              <a:rPr lang="es-ES" sz="1500" dirty="0" err="1"/>
              <a:t>should</a:t>
            </a:r>
            <a:r>
              <a:rPr lang="es-ES" sz="1500" dirty="0"/>
              <a:t> </a:t>
            </a:r>
            <a:r>
              <a:rPr lang="es-ES" sz="1500" dirty="0" err="1"/>
              <a:t>seek</a:t>
            </a:r>
            <a:r>
              <a:rPr lang="es-ES" sz="1500" dirty="0"/>
              <a:t> to </a:t>
            </a:r>
            <a:r>
              <a:rPr lang="es-ES" sz="1500" dirty="0" err="1"/>
              <a:t>minimize</a:t>
            </a:r>
            <a:r>
              <a:rPr lang="es-ES" sz="1500" dirty="0"/>
              <a:t> </a:t>
            </a:r>
            <a:r>
              <a:rPr lang="es-ES" sz="1500" dirty="0" err="1"/>
              <a:t>during</a:t>
            </a:r>
            <a:r>
              <a:rPr lang="es-ES" sz="1500" dirty="0"/>
              <a:t> training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78494" y="4507215"/>
            <a:ext cx="601824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Few </a:t>
            </a:r>
            <a:r>
              <a:rPr lang="en-US" sz="1500" dirty="0"/>
              <a:t>toy datasets (already-</a:t>
            </a:r>
            <a:r>
              <a:rPr lang="en-US" sz="1500" dirty="0" err="1"/>
              <a:t>vectorized</a:t>
            </a:r>
            <a:r>
              <a:rPr lang="en-US" sz="1500" dirty="0"/>
              <a:t>, in </a:t>
            </a:r>
            <a:r>
              <a:rPr lang="en-US" sz="1500" dirty="0" err="1"/>
              <a:t>Numpy</a:t>
            </a:r>
            <a:r>
              <a:rPr lang="en-US" sz="1500" dirty="0"/>
              <a:t> format) that can be used for debugging a model or creating simple code </a:t>
            </a:r>
            <a:r>
              <a:rPr lang="en-US" sz="1500" dirty="0" smtClean="0"/>
              <a:t>examples. See also</a:t>
            </a:r>
            <a:r>
              <a:rPr lang="en-US" sz="1500" dirty="0"/>
              <a:t> </a:t>
            </a:r>
            <a:r>
              <a:rPr lang="en-US" sz="1500" dirty="0" err="1">
                <a:hlinkClick r:id="rId13"/>
              </a:rPr>
              <a:t>TensorFlow</a:t>
            </a:r>
            <a:r>
              <a:rPr lang="en-US" sz="1500" dirty="0">
                <a:hlinkClick r:id="rId13"/>
              </a:rPr>
              <a:t> </a:t>
            </a:r>
            <a:r>
              <a:rPr lang="en-US" sz="1500" dirty="0" smtClean="0">
                <a:hlinkClick r:id="rId13"/>
              </a:rPr>
              <a:t>Datasets</a:t>
            </a:r>
            <a:endParaRPr lang="es-ES" sz="1500" dirty="0"/>
          </a:p>
        </p:txBody>
      </p:sp>
      <p:sp>
        <p:nvSpPr>
          <p:cNvPr id="16" name="Rectángulo 15"/>
          <p:cNvSpPr/>
          <p:nvPr/>
        </p:nvSpPr>
        <p:spPr>
          <a:xfrm>
            <a:off x="2992083" y="5370823"/>
            <a:ext cx="5995725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</a:t>
            </a:r>
            <a:r>
              <a:rPr lang="en-US" sz="1500" dirty="0" smtClean="0"/>
              <a:t>eep </a:t>
            </a:r>
            <a:r>
              <a:rPr lang="en-US" sz="1500" dirty="0"/>
              <a:t>learning models that are made available alongside pre-trained weights. These models can be used for prediction, feature extraction, and fine-tuning</a:t>
            </a:r>
            <a:endParaRPr lang="es-E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3001009" y="6234431"/>
            <a:ext cx="599572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Many utilities for: 1) model plotting, 2) serialization, 3) </a:t>
            </a:r>
            <a:r>
              <a:rPr lang="en-US" sz="1500" dirty="0" smtClean="0"/>
              <a:t>Python, </a:t>
            </a:r>
            <a:r>
              <a:rPr lang="en-US" sz="1500" dirty="0" smtClean="0"/>
              <a:t>…</a:t>
            </a:r>
            <a:endParaRPr lang="es-ES" sz="1500" dirty="0"/>
          </a:p>
        </p:txBody>
      </p:sp>
      <p:sp>
        <p:nvSpPr>
          <p:cNvPr id="36" name="Rectángulo 35"/>
          <p:cNvSpPr/>
          <p:nvPr/>
        </p:nvSpPr>
        <p:spPr>
          <a:xfrm>
            <a:off x="2973827" y="3480682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 smtClean="0"/>
              <a:t>Many</a:t>
            </a:r>
            <a:r>
              <a:rPr lang="es-ES" sz="1500" dirty="0" smtClean="0"/>
              <a:t> </a:t>
            </a:r>
            <a:r>
              <a:rPr lang="es-ES" sz="1500" dirty="0" err="1" smtClean="0"/>
              <a:t>available</a:t>
            </a:r>
            <a:r>
              <a:rPr lang="es-ES" sz="1500" dirty="0" smtClean="0"/>
              <a:t> </a:t>
            </a:r>
            <a:r>
              <a:rPr lang="es-ES" sz="1500" dirty="0" err="1" smtClean="0"/>
              <a:t>metrics</a:t>
            </a:r>
            <a:r>
              <a:rPr lang="es-ES" sz="1500" dirty="0" smtClean="0"/>
              <a:t> to </a:t>
            </a:r>
            <a:r>
              <a:rPr lang="es-ES" sz="1500" dirty="0" err="1" smtClean="0"/>
              <a:t>judge</a:t>
            </a:r>
            <a:r>
              <a:rPr lang="es-ES" sz="1500" dirty="0" smtClean="0"/>
              <a:t> </a:t>
            </a:r>
            <a:r>
              <a:rPr lang="es-ES" sz="1500" dirty="0" err="1" smtClean="0"/>
              <a:t>the</a:t>
            </a:r>
            <a:r>
              <a:rPr lang="es-ES" sz="1500" dirty="0" smtClean="0"/>
              <a:t> </a:t>
            </a:r>
            <a:r>
              <a:rPr lang="es-ES" sz="1500" dirty="0" err="1" smtClean="0"/>
              <a:t>permormance</a:t>
            </a:r>
            <a:r>
              <a:rPr lang="es-ES" sz="1500" dirty="0" smtClean="0"/>
              <a:t> of </a:t>
            </a:r>
            <a:r>
              <a:rPr lang="es-ES" sz="1500" dirty="0" err="1" smtClean="0"/>
              <a:t>your</a:t>
            </a:r>
            <a:r>
              <a:rPr lang="es-ES" sz="1500" dirty="0" smtClean="0"/>
              <a:t> </a:t>
            </a:r>
            <a:r>
              <a:rPr lang="es-ES" sz="1500" dirty="0" err="1" smtClean="0"/>
              <a:t>model</a:t>
            </a:r>
            <a:endParaRPr lang="es-ES" sz="1500" dirty="0"/>
          </a:p>
        </p:txBody>
      </p:sp>
      <p:cxnSp>
        <p:nvCxnSpPr>
          <p:cNvPr id="37" name="Conector recto 36"/>
          <p:cNvCxnSpPr>
            <a:endCxn id="8" idx="1"/>
          </p:cNvCxnSpPr>
          <p:nvPr/>
        </p:nvCxnSpPr>
        <p:spPr>
          <a:xfrm flipV="1">
            <a:off x="1763688" y="1199752"/>
            <a:ext cx="1191681" cy="13146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endCxn id="10" idx="1"/>
          </p:cNvCxnSpPr>
          <p:nvPr/>
        </p:nvCxnSpPr>
        <p:spPr>
          <a:xfrm flipV="1">
            <a:off x="1763688" y="1594891"/>
            <a:ext cx="1198374" cy="27899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endCxn id="11" idx="1"/>
          </p:cNvCxnSpPr>
          <p:nvPr/>
        </p:nvCxnSpPr>
        <p:spPr>
          <a:xfrm flipV="1">
            <a:off x="2051720" y="2105446"/>
            <a:ext cx="922107" cy="27699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endCxn id="12" idx="1"/>
          </p:cNvCxnSpPr>
          <p:nvPr/>
        </p:nvCxnSpPr>
        <p:spPr>
          <a:xfrm flipV="1">
            <a:off x="2627784" y="2729418"/>
            <a:ext cx="335900" cy="24488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13" idx="1"/>
          </p:cNvCxnSpPr>
          <p:nvPr/>
        </p:nvCxnSpPr>
        <p:spPr>
          <a:xfrm flipV="1">
            <a:off x="1763688" y="3237974"/>
            <a:ext cx="1201417" cy="24270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endCxn id="36" idx="1"/>
          </p:cNvCxnSpPr>
          <p:nvPr/>
        </p:nvCxnSpPr>
        <p:spPr>
          <a:xfrm flipV="1">
            <a:off x="1403648" y="3642265"/>
            <a:ext cx="1570179" cy="44137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endCxn id="14" idx="1"/>
          </p:cNvCxnSpPr>
          <p:nvPr/>
        </p:nvCxnSpPr>
        <p:spPr>
          <a:xfrm flipV="1">
            <a:off x="1403648" y="4153250"/>
            <a:ext cx="1576061" cy="47541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endCxn id="15" idx="1"/>
          </p:cNvCxnSpPr>
          <p:nvPr/>
        </p:nvCxnSpPr>
        <p:spPr>
          <a:xfrm flipV="1">
            <a:off x="2267744" y="4899630"/>
            <a:ext cx="710750" cy="27375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16" idx="1"/>
          </p:cNvCxnSpPr>
          <p:nvPr/>
        </p:nvCxnSpPr>
        <p:spPr>
          <a:xfrm>
            <a:off x="2512773" y="5763238"/>
            <a:ext cx="47931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>
            <a:endCxn id="20" idx="1"/>
          </p:cNvCxnSpPr>
          <p:nvPr/>
        </p:nvCxnSpPr>
        <p:spPr>
          <a:xfrm>
            <a:off x="1403648" y="6321368"/>
            <a:ext cx="1597361" cy="74646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75492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560548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283969" y="2348880"/>
            <a:ext cx="4752528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default)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984484"/>
            <a:ext cx="891587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ResNet50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52" name="Picture 4" descr="GitHub - sumanyumuku98/Action-Motivation: Research project to detect  intrinsic motivations using modified Microsoft COCO in Pytorc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8" y="3122966"/>
            <a:ext cx="8872908" cy="34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18864" y="1122944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670051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4669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18864" y="1122944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670051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48" y="1686213"/>
            <a:ext cx="3746963" cy="37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050" name="Picture 2" descr="https://miro.medium.com/max/1227/1*aoNqrxNzIWnMe0-LdVQ_R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95981"/>
            <a:ext cx="5688632" cy="25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6622" y="1449650"/>
            <a:ext cx="872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layers extract features from the </a:t>
            </a:r>
            <a:r>
              <a:rPr lang="en-US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ully </a:t>
            </a:r>
            <a:r>
              <a:rPr lang="en-US" dirty="0"/>
              <a:t>connected layers classify the image using extracted features.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1520" y="4725144"/>
            <a:ext cx="77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dirty="0" smtClean="0"/>
              <a:t> </a:t>
            </a:r>
            <a:r>
              <a:rPr lang="es-ES" dirty="0" err="1" smtClean="0"/>
              <a:t>parameter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instanciating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indicates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/>
              <a:t>i</a:t>
            </a:r>
            <a:r>
              <a:rPr lang="es-ES" dirty="0" err="1" smtClean="0"/>
              <a:t>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True</a:t>
            </a:r>
            <a:r>
              <a:rPr lang="es-ES" dirty="0" smtClean="0"/>
              <a:t>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including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  <a:r>
              <a:rPr lang="es-ES" dirty="0" smtClean="0"/>
              <a:t>)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fully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8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54110</TotalTime>
  <Words>1565</Words>
  <PresentationFormat>Presentación en pantalla (4:3)</PresentationFormat>
  <Paragraphs>278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Courier New</vt:lpstr>
      <vt:lpstr>Open Sans</vt:lpstr>
      <vt:lpstr>Tw Cen MT</vt:lpstr>
      <vt:lpstr>Wingdings</vt:lpstr>
      <vt:lpstr>Wingdings 2</vt:lpstr>
      <vt:lpstr>Student presentation</vt:lpstr>
      <vt:lpstr>1_Student presentation</vt:lpstr>
      <vt:lpstr>Visión por computador en la nueva era de la Inteligencia Artificial y el Deep Learning</vt:lpstr>
      <vt:lpstr>TensorFlow and Keras</vt:lpstr>
      <vt:lpstr>Machine learning vs deep learning</vt:lpstr>
      <vt:lpstr>Deep learning frameworks</vt:lpstr>
      <vt:lpstr>Introduction to Keras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Data augmentation</vt:lpstr>
      <vt:lpstr>Data augmentation</vt:lpstr>
      <vt:lpstr>Data augmentation</vt:lpstr>
      <vt:lpstr>Data augmentation</vt:lpstr>
      <vt:lpstr>Introduction to Keras Applications</vt:lpstr>
      <vt:lpstr>Introduction to Keras Applications</vt:lpstr>
      <vt:lpstr>Introduction to Keras Applications</vt:lpstr>
      <vt:lpstr>TensorFlow and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2007-12-30T09:58:21Z</dcterms:created>
  <dcterms:modified xsi:type="dcterms:W3CDTF">2021-04-11T13:00:07Z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TC101671253082</vt:lpwstr>
  </property>
  <property fmtid="{D5CDD505-2E9C-101B-9397-08002B2CF9AE}" pid="3" name="Tfs.IsStoryboard">
    <vt:bool>true</vt:bool>
  </property>
</Properties>
</file>